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2" r:id="rId6"/>
    <p:sldId id="260" r:id="rId7"/>
    <p:sldId id="272" r:id="rId8"/>
    <p:sldId id="261" r:id="rId9"/>
    <p:sldId id="271" r:id="rId10"/>
    <p:sldId id="270" r:id="rId11"/>
    <p:sldId id="268" r:id="rId12"/>
    <p:sldId id="265" r:id="rId13"/>
    <p:sldId id="269" r:id="rId14"/>
    <p:sldId id="264" r:id="rId15"/>
    <p:sldId id="263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04"/>
    <p:restoredTop sz="94618"/>
  </p:normalViewPr>
  <p:slideViewPr>
    <p:cSldViewPr snapToGrid="0">
      <p:cViewPr varScale="1">
        <p:scale>
          <a:sx n="210" d="100"/>
          <a:sy n="210" d="100"/>
        </p:scale>
        <p:origin x="1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rostyslavliapkin\Desktop\ThedyxEngine\ThesisTabl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MultiCore</a:t>
            </a:r>
            <a:r>
              <a:rPr lang="en-US" baseline="0"/>
              <a:t> Performance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400 objects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MultiCore'!$B$2:$B$13</c:f>
              <c:numCache>
                <c:formatCode>General</c:formatCode>
                <c:ptCount val="12"/>
                <c:pt idx="0">
                  <c:v>533</c:v>
                </c:pt>
                <c:pt idx="1">
                  <c:v>1036</c:v>
                </c:pt>
                <c:pt idx="2">
                  <c:v>1527</c:v>
                </c:pt>
                <c:pt idx="3">
                  <c:v>1837</c:v>
                </c:pt>
                <c:pt idx="4">
                  <c:v>2022</c:v>
                </c:pt>
                <c:pt idx="5">
                  <c:v>2115</c:v>
                </c:pt>
                <c:pt idx="6">
                  <c:v>2055</c:v>
                </c:pt>
                <c:pt idx="7">
                  <c:v>2091</c:v>
                </c:pt>
                <c:pt idx="8">
                  <c:v>2074</c:v>
                </c:pt>
                <c:pt idx="9">
                  <c:v>2038</c:v>
                </c:pt>
                <c:pt idx="10">
                  <c:v>2042</c:v>
                </c:pt>
                <c:pt idx="11">
                  <c:v>1973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EB-D64D-B8EC-71F07B51B092}"/>
            </c:ext>
          </c:extLst>
        </c:ser>
        <c:ser>
          <c:idx val="1"/>
          <c:order val="1"/>
          <c:tx>
            <c:v>100 objects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MultiCore'!$D$2:$D$13</c:f>
              <c:numCache>
                <c:formatCode>General</c:formatCode>
                <c:ptCount val="12"/>
                <c:pt idx="0">
                  <c:v>2133</c:v>
                </c:pt>
                <c:pt idx="1">
                  <c:v>4027</c:v>
                </c:pt>
                <c:pt idx="2">
                  <c:v>6058</c:v>
                </c:pt>
                <c:pt idx="3">
                  <c:v>6294</c:v>
                </c:pt>
                <c:pt idx="4">
                  <c:v>6415</c:v>
                </c:pt>
                <c:pt idx="5">
                  <c:v>6743</c:v>
                </c:pt>
                <c:pt idx="6">
                  <c:v>6639</c:v>
                </c:pt>
                <c:pt idx="7">
                  <c:v>6524</c:v>
                </c:pt>
                <c:pt idx="8">
                  <c:v>6337</c:v>
                </c:pt>
                <c:pt idx="9">
                  <c:v>6034</c:v>
                </c:pt>
                <c:pt idx="10">
                  <c:v>5772</c:v>
                </c:pt>
                <c:pt idx="11">
                  <c:v>5569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EB-D64D-B8EC-71F07B51B092}"/>
            </c:ext>
          </c:extLst>
        </c:ser>
        <c:ser>
          <c:idx val="2"/>
          <c:order val="2"/>
          <c:tx>
            <c:v>225 objects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'Benchmarking MultiCore'!$A$2:$A$13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'Benchmarking MultiCore'!$C$2:$C$13</c:f>
              <c:numCache>
                <c:formatCode>General</c:formatCode>
                <c:ptCount val="12"/>
                <c:pt idx="0">
                  <c:v>972</c:v>
                </c:pt>
                <c:pt idx="1">
                  <c:v>1877</c:v>
                </c:pt>
                <c:pt idx="2">
                  <c:v>2729</c:v>
                </c:pt>
                <c:pt idx="3">
                  <c:v>3011</c:v>
                </c:pt>
                <c:pt idx="4">
                  <c:v>3150</c:v>
                </c:pt>
                <c:pt idx="5">
                  <c:v>3197</c:v>
                </c:pt>
                <c:pt idx="6">
                  <c:v>3150</c:v>
                </c:pt>
                <c:pt idx="7">
                  <c:v>3174</c:v>
                </c:pt>
                <c:pt idx="8">
                  <c:v>3116</c:v>
                </c:pt>
                <c:pt idx="9">
                  <c:v>3024</c:v>
                </c:pt>
                <c:pt idx="10">
                  <c:v>3072</c:v>
                </c:pt>
                <c:pt idx="11">
                  <c:v>2974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EEB-D64D-B8EC-71F07B51B0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3961632"/>
        <c:axId val="533964768"/>
      </c:scatterChart>
      <c:valAx>
        <c:axId val="533961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4768"/>
        <c:crosses val="autoZero"/>
        <c:crossBetween val="midCat"/>
      </c:valAx>
      <c:valAx>
        <c:axId val="533964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TimeSteps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616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Real kettle vs Simulated Kettle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Kettle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Program'!$C$2:$C$14</c:f>
              <c:numCache>
                <c:formatCode>General</c:formatCode>
                <c:ptCount val="13"/>
                <c:pt idx="0">
                  <c:v>0</c:v>
                </c:pt>
                <c:pt idx="1">
                  <c:v>22</c:v>
                </c:pt>
                <c:pt idx="2">
                  <c:v>38</c:v>
                </c:pt>
                <c:pt idx="3">
                  <c:v>58</c:v>
                </c:pt>
                <c:pt idx="4">
                  <c:v>77</c:v>
                </c:pt>
                <c:pt idx="5">
                  <c:v>97</c:v>
                </c:pt>
                <c:pt idx="6">
                  <c:v>117</c:v>
                </c:pt>
                <c:pt idx="7">
                  <c:v>134</c:v>
                </c:pt>
                <c:pt idx="8">
                  <c:v>152</c:v>
                </c:pt>
                <c:pt idx="9">
                  <c:v>170</c:v>
                </c:pt>
                <c:pt idx="10">
                  <c:v>190</c:v>
                </c:pt>
                <c:pt idx="11">
                  <c:v>208</c:v>
                </c:pt>
                <c:pt idx="12">
                  <c:v>229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427-F748-870C-7BA233BAFACA}"/>
            </c:ext>
          </c:extLst>
        </c:ser>
        <c:ser>
          <c:idx val="1"/>
          <c:order val="1"/>
          <c:tx>
            <c:v>Simulated kettle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'Real kettle vs Program'!$A$2:$A$14</c:f>
              <c:numCache>
                <c:formatCode>General</c:formatCode>
                <c:ptCount val="13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  <c:pt idx="4">
                  <c:v>50</c:v>
                </c:pt>
                <c:pt idx="5">
                  <c:v>55</c:v>
                </c:pt>
                <c:pt idx="6">
                  <c:v>60</c:v>
                </c:pt>
                <c:pt idx="7">
                  <c:v>65</c:v>
                </c:pt>
                <c:pt idx="8">
                  <c:v>70</c:v>
                </c:pt>
                <c:pt idx="9">
                  <c:v>75</c:v>
                </c:pt>
                <c:pt idx="10">
                  <c:v>80</c:v>
                </c:pt>
                <c:pt idx="11">
                  <c:v>85</c:v>
                </c:pt>
                <c:pt idx="12">
                  <c:v>90</c:v>
                </c:pt>
              </c:numCache>
            </c:numRef>
          </c:cat>
          <c:val>
            <c:numRef>
              <c:f>'Real kettle vs Program'!$E$2:$E$14</c:f>
              <c:numCache>
                <c:formatCode>General</c:formatCode>
                <c:ptCount val="13"/>
                <c:pt idx="0">
                  <c:v>0</c:v>
                </c:pt>
                <c:pt idx="1">
                  <c:v>13</c:v>
                </c:pt>
                <c:pt idx="2">
                  <c:v>28</c:v>
                </c:pt>
                <c:pt idx="3">
                  <c:v>47</c:v>
                </c:pt>
                <c:pt idx="4">
                  <c:v>69</c:v>
                </c:pt>
                <c:pt idx="5">
                  <c:v>93</c:v>
                </c:pt>
                <c:pt idx="6">
                  <c:v>120</c:v>
                </c:pt>
                <c:pt idx="7">
                  <c:v>143</c:v>
                </c:pt>
                <c:pt idx="8">
                  <c:v>168</c:v>
                </c:pt>
                <c:pt idx="9">
                  <c:v>194</c:v>
                </c:pt>
                <c:pt idx="10">
                  <c:v>220</c:v>
                </c:pt>
                <c:pt idx="11">
                  <c:v>246</c:v>
                </c:pt>
                <c:pt idx="12">
                  <c:v>272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427-F748-870C-7BA233BAFA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990800"/>
        <c:axId val="1607337663"/>
      </c:lineChart>
      <c:catAx>
        <c:axId val="5299908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Temperature °C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7337663"/>
        <c:crosses val="autoZero"/>
        <c:auto val="1"/>
        <c:lblAlgn val="ctr"/>
        <c:lblOffset val="100"/>
        <c:noMultiLvlLbl val="0"/>
      </c:catAx>
      <c:valAx>
        <c:axId val="1607337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Time,s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9990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CB8BF-1C5C-DF44-A90F-046446F0D01B}" type="datetimeFigureOut">
              <a:rPr lang="en-US" smtClean="0"/>
              <a:t>2/22/25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80A74-38F3-B848-ADF6-35018BF89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64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737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80A74-38F3-B848-ADF6-35018BF89B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96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FFFA4-C0F3-CB0B-AEA9-6387F9533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7D0C7-622C-B61D-6050-BC51AC260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47FE5-9445-C528-73A3-43F1911FB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0A035-70A4-421F-440F-37B60E112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C24B9-2014-A4FA-5DB2-896582FE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12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AA63-927B-6F81-B028-08AB6705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2E9B8-BCB6-74A0-8389-76DC5091E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E0B7A-A2D2-3161-5200-5F809FBE5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8730D-05FB-8920-E7A9-7B7D9100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8CC50-8DA7-A917-BA72-2E924D03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63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50AD7D-83FD-8ECF-9B79-651698979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8519B4-9AB9-38EA-8C60-4F913C765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04073-4386-F51A-1DCC-ABE03C23C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20BA0-875C-71BF-0304-55DBFCE5E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104D2-1611-D66A-35D1-5D543B37F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98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E8E5F-EE4A-7893-BACF-2F6736E4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308D9-7157-A9FB-39CE-379885ECF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089C6-F711-0442-FA22-32509942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BFF9-7CB5-FC9B-59C6-6C5AF71C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95CE2-AB4F-2E2C-7F0B-57DEAF9C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16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59FF-DB6E-8EFA-722B-5A7A9FEEF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F06CE-2A3A-987F-AC59-B8E6073DE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29505-9A78-EA0D-C9A2-88E7A3F20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ED955-0079-28CB-E49F-82613190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869FF-1173-452F-6E62-F52C4589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77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53F9-48B8-840D-FB97-466A952F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83BD6-1CFC-A176-5614-133E704C78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6955DD-634A-E4FF-0C8A-AAFD433F5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507ED-CC54-8520-F5A1-022A0869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97C46C-BF78-6DD2-F270-C4785ADC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84899-244E-AA7B-0CC7-54F105C0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07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3085B-4805-0EE0-2645-81476EB2A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2F51B-FFB1-4A2A-6185-F481AE078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80169-8036-B8CD-C769-4E2D54AB54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A18C39-D61F-8CE4-AB17-E90DEB591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01F64E-D544-D8F4-C3D6-E771ACB75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CB8E77-849F-1FD8-94A4-2C32FBB22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B8FE8-F94A-0DC4-1A83-D6D0F806B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62DD38-192E-A270-3105-1F3DE1DF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16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07E4-97A3-2AB8-71E5-D6427AE4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6C1710-715B-5EAC-92ED-C3819B637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C821F-74D9-40A4-89E6-514EBC6C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1B288-9E82-4077-2A09-9513FC59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E8B10-E330-335A-BEC5-FBE646632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90E27-330D-2DDA-ADB9-7B1E1EED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8F7C3-D969-43EC-4E28-8ADBEA39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7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D534-90CB-0ABD-D0AD-47251C22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AD05D-1B13-E0DD-AABF-B1561925D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749B2-F8B1-AF5A-390D-AA69C52F2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C6031-3416-248C-D3C4-FC653072A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A5141-D8F0-5A87-A735-DE5348606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42C88-5A64-B6ED-BCC4-8D2769444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84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44822-5D91-317B-8B25-1F253266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260880-744A-6222-A3BB-966BE13A8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7A685-B0B4-64F5-4674-CE828B25A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DFDC9-E94B-DCC9-9C56-520B7455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714AE-C11D-7EF8-B32C-16FE7540C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D9C5E-3CD7-196F-1AD7-080B65B21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95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BE899-08AD-44F9-258B-6DEFADF3C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647A1-8873-3D50-A091-9DCAF2AC7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B7C46-867A-B5A7-136A-0CA445C601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99D58E-6949-D548-8157-3E1454CD98CA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A1C5E-1A7E-C829-C9B5-15F31B4C6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BFBD-FDDD-5250-2967-6BD31855B6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082DE8-8D6C-984D-9753-C82CB2D1D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6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C15C9-A5A3-1FD6-AA17-9BCB81EEE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ThedyxEngine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E8E7D7B-F6BD-19F8-E410-575A63AD7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030" y="963507"/>
            <a:ext cx="6250940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2D Thermodynamics Simulator</a:t>
            </a:r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3F5F5-0FB1-F31F-DA1A-BC9C6BD9764F}"/>
              </a:ext>
            </a:extLst>
          </p:cNvPr>
          <p:cNvSpPr txBox="1"/>
          <p:nvPr/>
        </p:nvSpPr>
        <p:spPr>
          <a:xfrm>
            <a:off x="4976030" y="3589866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/>
              <a:t>Rostyslav Liapkin</a:t>
            </a:r>
          </a:p>
        </p:txBody>
      </p:sp>
    </p:spTree>
    <p:extLst>
      <p:ext uri="{BB962C8B-B14F-4D97-AF65-F5344CB8AC3E}">
        <p14:creationId xmlns:p14="http://schemas.microsoft.com/office/powerpoint/2010/main" val="1776490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0A6C30-7F66-F67F-5D45-120329926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B504D-0676-7177-24CC-EB060A8B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File Format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3265B-17F6-7A8A-A9A6-F7821CD52B4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Custom .</a:t>
            </a:r>
            <a:r>
              <a:rPr lang="en-US" sz="2200"/>
              <a:t>tdx</a:t>
            </a:r>
            <a:r>
              <a:rPr lang="en-US" sz="2200" dirty="0"/>
              <a:t> file format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Saves the whole environment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human readable Json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Can be saved as a Base64 string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77C933-ACB3-3E7D-9CFA-8EA5A5F0E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86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09936-83B3-8D0A-7053-5B3903CC9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Benchmarking: Multicore efficiency</a:t>
            </a:r>
          </a:p>
        </p:txBody>
      </p:sp>
      <p:sp>
        <p:nvSpPr>
          <p:cNvPr id="3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47D36-77BE-ECA9-47A9-28EA56A9088C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TimeSteps</a:t>
            </a:r>
            <a:r>
              <a:rPr lang="en-US" sz="2200" dirty="0"/>
              <a:t> in one minute, scene with objects 10*10, without rendering, only engine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Apple M3 Pro (6 performance, 6 efficiency cores). Tested 5 times</a:t>
            </a:r>
            <a:br>
              <a:rPr lang="en-US" sz="2200" dirty="0"/>
            </a:br>
            <a:endParaRPr lang="en-US" sz="220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B1EE4D6-DB07-371A-31E8-1151646773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1617355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46195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98A3E4-49A4-14F6-BC6A-82A34BD58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A4701F-2C04-4BBE-56DC-64CAF74B01D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Comparing with my real kettle</a:t>
            </a:r>
            <a:br>
              <a:rPr lang="en-US" sz="2200" dirty="0"/>
            </a:br>
            <a:r>
              <a:rPr lang="en-US" sz="2200" dirty="0"/>
              <a:t>Heating water from 30°C to 90°C</a:t>
            </a:r>
          </a:p>
        </p:txBody>
      </p:sp>
      <p:pic>
        <p:nvPicPr>
          <p:cNvPr id="3" name="0222 (1)(1)">
            <a:hlinkClick r:id="" action="ppaction://media"/>
            <a:extLst>
              <a:ext uri="{FF2B5EF4-FFF2-40B4-BE49-F238E27FC236}">
                <a16:creationId xmlns:a16="http://schemas.microsoft.com/office/drawing/2014/main" id="{C82DC5D0-4760-CE21-0F0E-DDF1890476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30"/>
            <a:ext cx="6903720" cy="388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1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E44EAF-02A5-0C1E-FA52-EBFFD9317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C7AFBD-15D8-E3C0-3763-F49CAE7A5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Precision testing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FAF186-4C29-23F0-BDE6-E4678E527499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Results are good enough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Difference can be explained by changes in the coefficients</a:t>
            </a:r>
            <a:endParaRPr lang="en-US" sz="2200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183E630-E464-9D5F-0F9B-A24F753574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3235151"/>
              </p:ext>
            </p:extLst>
          </p:nvPr>
        </p:nvGraphicFramePr>
        <p:xfrm>
          <a:off x="4654296" y="640080"/>
          <a:ext cx="6903720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54551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89053-AE2F-5080-EFD8-F955CFC49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Limitations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6AD199-3BB7-2922-4F5F-C1DE3A7770F8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MAUI render engine performance limitations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Not perfect with big temperature difference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Discrete simulations are perfect at precision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Impossible to simulate objects that are smaller than 1 mm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A56A3B2-A2AD-6640-7CEF-CD498795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452810"/>
            <a:ext cx="6903720" cy="395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543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DCED9-20E2-CE4A-C525-65C791239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directions</a:t>
            </a:r>
          </a:p>
        </p:txBody>
      </p:sp>
      <p:sp>
        <p:nvSpPr>
          <p:cNvPr id="3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E8FB1-F939-C741-4A0A-D03300565F0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Dynamic coefficients for all materials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Better UI/UX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Saving data about all objects during the simulation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Non-static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UI performance impovements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6CBDE5-DF21-8F7E-DD29-60F44580F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75143"/>
            <a:ext cx="6903720" cy="41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088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7F9A0-30BF-125E-7C9B-D33928CB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A4ED96E8-35B7-C742-0723-3481CE3A6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86400" y="640080"/>
            <a:ext cx="5550408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90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4BD5B-877B-942E-9AB2-3F4ED88B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115BF-18EF-0DCE-FFA6-079CDDA3D9AB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effectLst/>
              </a:rPr>
              <a:t>ThedyxEngine is a 2D physics engine designed to simulate heat transfer across different materials using a visually intuitive approach. </a:t>
            </a:r>
            <a:endParaRPr lang="en-US" sz="2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5E0FD7-0A17-BAF7-009D-1F2E08F87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331996"/>
            <a:ext cx="6903720" cy="419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177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6" name="Rectangle 105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EA3585-111C-6865-5BEB-75503EAB9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sp>
        <p:nvSpPr>
          <p:cNvPr id="105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E7609-C3D2-021A-6248-F44030809E64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Bridging Theory and Practice:</a:t>
            </a:r>
            <a:br>
              <a:rPr lang="en-US" sz="2000" dirty="0"/>
            </a:br>
            <a:r>
              <a:rPr lang="en-US" sz="2000" dirty="0"/>
              <a:t>Traditional thermodynamics and heat transfer studies are often abstract and theoretical.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User-Friendly Simulation:</a:t>
            </a:r>
            <a:br>
              <a:rPr lang="en-US" sz="2000" dirty="0"/>
            </a:br>
            <a:r>
              <a:rPr lang="en-US" sz="2000" dirty="0"/>
              <a:t>Existing simulation tools can be too complex for the average user to operate effectively.</a:t>
            </a:r>
          </a:p>
        </p:txBody>
      </p:sp>
      <p:pic>
        <p:nvPicPr>
          <p:cNvPr id="1028" name="Picture 4" descr="Class 11 Thermodynamics NCERT Notes 2020 - Leverage Edu">
            <a:extLst>
              <a:ext uri="{FF2B5EF4-FFF2-40B4-BE49-F238E27FC236}">
                <a16:creationId xmlns:a16="http://schemas.microsoft.com/office/drawing/2014/main" id="{03A7F07E-02EB-A076-92A7-712EB7DD4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271588"/>
            <a:ext cx="6903720" cy="431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5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3" name="Rectangle 208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31284-A189-64F2-67DB-904215568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Motivation</a:t>
            </a:r>
          </a:p>
        </p:txBody>
      </p:sp>
      <p:sp>
        <p:nvSpPr>
          <p:cNvPr id="208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5045E-2AC6-0521-C162-53085EA0E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Accessible Education:</a:t>
            </a:r>
            <a:br>
              <a:rPr lang="en-US" sz="2000" dirty="0"/>
            </a:br>
            <a:r>
              <a:rPr lang="en-US" sz="2000" dirty="0"/>
              <a:t>ThedyxEngine serves as a free, intuitive platform that makes thermodynamics accessible for learning and experimentation.</a:t>
            </a:r>
          </a:p>
          <a:p>
            <a:r>
              <a:rPr lang="en-US" sz="2000" b="1" dirty="0"/>
              <a:t>Open-Source Innovation:</a:t>
            </a:r>
            <a:br>
              <a:rPr lang="en-US" sz="2000" dirty="0"/>
            </a:br>
            <a:r>
              <a:rPr lang="en-US" sz="2000" dirty="0"/>
              <a:t>As an open-source project, it invites collaboration and continuous improvement from the community.</a:t>
            </a:r>
          </a:p>
          <a:p>
            <a:endParaRPr lang="en-US" sz="2000" dirty="0"/>
          </a:p>
        </p:txBody>
      </p:sp>
      <p:pic>
        <p:nvPicPr>
          <p:cNvPr id="2052" name="Picture 4" descr="Thermodynamic and Heat Transfer Help Using SolidWorks">
            <a:extLst>
              <a:ext uri="{FF2B5EF4-FFF2-40B4-BE49-F238E27FC236}">
                <a16:creationId xmlns:a16="http://schemas.microsoft.com/office/drawing/2014/main" id="{15BA69F5-D1C7-75AA-8B36-B9AE6CA4D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87329"/>
            <a:ext cx="6903720" cy="388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86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D6E61-FCAA-02BC-F40F-60047AC89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Novelty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E4D3A-ED31-9E20-1A1C-1425320C7B9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Low System Requirements:</a:t>
            </a:r>
            <a:br>
              <a:rPr lang="en-US" sz="1700" dirty="0"/>
            </a:br>
            <a:r>
              <a:rPr lang="en-US" sz="1700" dirty="0"/>
              <a:t>Optimized to run on modest hardware on different platforms.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Community-Maintained &amp; Open Source:</a:t>
            </a:r>
            <a:br>
              <a:rPr lang="en-US" sz="1700" dirty="0"/>
            </a:br>
            <a:r>
              <a:rPr lang="en-US" sz="1700" dirty="0"/>
              <a:t>Built with a popular framework and language, available to everyone.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High Precision:</a:t>
            </a:r>
            <a:br>
              <a:rPr lang="en-US" sz="1700" dirty="0"/>
            </a:br>
            <a:r>
              <a:rPr lang="en-US" sz="1700" dirty="0"/>
              <a:t>Granular simulation for accurate heat transfer modeling.</a:t>
            </a:r>
          </a:p>
        </p:txBody>
      </p:sp>
      <p:pic>
        <p:nvPicPr>
          <p:cNvPr id="6" name="0219" descr="A screenshot of a computer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D8CD808F-586B-9BF1-ADCA-6123F93D0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29"/>
            <a:ext cx="6903720" cy="388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40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3" name="Rectangle 310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42729-DEAB-1E96-080F-0B265B364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600"/>
              <a:t>Technologies</a:t>
            </a:r>
          </a:p>
        </p:txBody>
      </p:sp>
      <p:sp>
        <p:nvSpPr>
          <p:cNvPr id="310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09A70-F46E-F69A-79C0-17E6DC5C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.NET 9.0 (compatible with .NET 8.0)</a:t>
            </a:r>
          </a:p>
          <a:p>
            <a:r>
              <a:rPr lang="en-US" sz="2200" dirty="0"/>
              <a:t>MAUI (Multi-platform App UI)</a:t>
            </a:r>
          </a:p>
          <a:p>
            <a:r>
              <a:rPr lang="en-US" sz="2200" dirty="0"/>
              <a:t>MAUI Community Toolkit</a:t>
            </a:r>
          </a:p>
          <a:p>
            <a:endParaRPr lang="en-US" sz="2200" dirty="0"/>
          </a:p>
        </p:txBody>
      </p:sp>
      <p:pic>
        <p:nvPicPr>
          <p:cNvPr id="3074" name="Picture 2" descr="Co je .NET MAUI? - .NET MAUI | Microsoft Learn">
            <a:extLst>
              <a:ext uri="{FF2B5EF4-FFF2-40B4-BE49-F238E27FC236}">
                <a16:creationId xmlns:a16="http://schemas.microsoft.com/office/drawing/2014/main" id="{11C0BB5F-1F9A-84CF-B6CF-2B967592C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2538" y="640080"/>
            <a:ext cx="6267235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692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F6C386-A27C-4DCA-B198-528D946AC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ABBCB-732C-D0E5-1748-9C7890217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Cross Platform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DDDD2-D9DF-B464-C302-2AED91B6B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MacOS (Main Platform)</a:t>
            </a:r>
          </a:p>
          <a:p>
            <a:r>
              <a:rPr lang="en-US" sz="2200"/>
              <a:t>Windows</a:t>
            </a:r>
          </a:p>
          <a:p>
            <a:endParaRPr lang="en-US" sz="22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B6C02F0-6BE8-F7C3-7869-57659EFED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915169"/>
            <a:ext cx="4014216" cy="2257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C7FC73-DB6F-97E1-0442-E7EC79231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7339" y="4079193"/>
            <a:ext cx="3868929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19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F88E0-E501-1310-C6DC-81CB42EE9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CED0A-1D2C-4DB2-6508-DC5D2BAA6191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Grid-Based Decomposition: </a:t>
            </a:r>
            <a:r>
              <a:rPr lang="en-US" sz="1700"/>
              <a:t>Each object is divided into a grid of small squares.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Discrete Energy Transfer: </a:t>
            </a:r>
            <a:r>
              <a:rPr lang="en-US" sz="1700"/>
              <a:t>Energy is transferred between grain squares, allowing for localized temperature calculation.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Time-Stepped Simulation: </a:t>
            </a:r>
            <a:r>
              <a:rPr lang="en-US" sz="1700"/>
              <a:t>Simulation is made in discrete time steps, calculating the amount of energy transferred in each interval.</a:t>
            </a:r>
            <a:endParaRPr lang="en-US" sz="1700" b="1"/>
          </a:p>
        </p:txBody>
      </p:sp>
      <p:pic>
        <p:nvPicPr>
          <p:cNvPr id="11" name="Picture 10" descr="A diagram of a diagram&#10;&#10;AI-generated content may be incorrect.">
            <a:extLst>
              <a:ext uri="{FF2B5EF4-FFF2-40B4-BE49-F238E27FC236}">
                <a16:creationId xmlns:a16="http://schemas.microsoft.com/office/drawing/2014/main" id="{6F2F7205-510A-ABC8-D628-2860B8F45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00" y="640080"/>
            <a:ext cx="6356512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49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D9D576-3262-CBD4-0957-9A0872F4A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42E03-D514-C22A-0AC7-0F5F3B026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Engine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FE6F0-A64D-208E-1055-FCE269080D9A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Threads: </a:t>
            </a:r>
            <a:r>
              <a:rPr lang="en-US" sz="1900"/>
              <a:t>Each thread makes calculations for its own group of objects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Managers: </a:t>
            </a:r>
            <a:r>
              <a:rPr lang="en-US" sz="1900"/>
              <a:t>Managers to transfer energy by radiation, conduction and convection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/>
              <a:t>EngineObject: </a:t>
            </a:r>
            <a:r>
              <a:rPr lang="en-US" sz="1900"/>
              <a:t>EngineObject changes its temperature after all energy changes are calculated.</a:t>
            </a:r>
            <a:endParaRPr lang="en-US" sz="1900" b="1"/>
          </a:p>
        </p:txBody>
      </p:sp>
      <p:pic>
        <p:nvPicPr>
          <p:cNvPr id="4" name="Picture 3" descr="A diagram of a machine&#10;&#10;AI-generated content may be incorrect.">
            <a:extLst>
              <a:ext uri="{FF2B5EF4-FFF2-40B4-BE49-F238E27FC236}">
                <a16:creationId xmlns:a16="http://schemas.microsoft.com/office/drawing/2014/main" id="{86991040-5945-A369-6F90-2720DA97D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806627"/>
            <a:ext cx="6903720" cy="32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90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1778</TotalTime>
  <Words>436</Words>
  <Application>Microsoft Macintosh PowerPoint</Application>
  <PresentationFormat>Widescreen</PresentationFormat>
  <Paragraphs>65</Paragraphs>
  <Slides>16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ThedyxEngine</vt:lpstr>
      <vt:lpstr>Introduction</vt:lpstr>
      <vt:lpstr>Motivation</vt:lpstr>
      <vt:lpstr>Motivation</vt:lpstr>
      <vt:lpstr>Novelty</vt:lpstr>
      <vt:lpstr>Technologies</vt:lpstr>
      <vt:lpstr>Cross Platform</vt:lpstr>
      <vt:lpstr>Methodology</vt:lpstr>
      <vt:lpstr>Engine</vt:lpstr>
      <vt:lpstr>File Format</vt:lpstr>
      <vt:lpstr>Benchmarking: Multicore efficiency</vt:lpstr>
      <vt:lpstr>Precision testing</vt:lpstr>
      <vt:lpstr>Precision testing</vt:lpstr>
      <vt:lpstr>Limitations</vt:lpstr>
      <vt:lpstr>Future directions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Rostyslav Liapkin</dc:creator>
  <cp:lastModifiedBy>Rostyslav Liapkin</cp:lastModifiedBy>
  <cp:revision>50</cp:revision>
  <dcterms:created xsi:type="dcterms:W3CDTF">2025-02-18T20:46:22Z</dcterms:created>
  <dcterms:modified xsi:type="dcterms:W3CDTF">2025-02-22T22:17:43Z</dcterms:modified>
</cp:coreProperties>
</file>

<file path=docProps/thumbnail.jpeg>
</file>